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349" r:id="rId4"/>
    <p:sldId id="381" r:id="rId5"/>
    <p:sldId id="344" r:id="rId6"/>
    <p:sldId id="345" r:id="rId7"/>
    <p:sldId id="376" r:id="rId8"/>
    <p:sldId id="347" r:id="rId9"/>
    <p:sldId id="390" r:id="rId10"/>
    <p:sldId id="378" r:id="rId11"/>
    <p:sldId id="379" r:id="rId12"/>
    <p:sldId id="380" r:id="rId13"/>
    <p:sldId id="383" r:id="rId14"/>
    <p:sldId id="382" r:id="rId15"/>
    <p:sldId id="384" r:id="rId16"/>
    <p:sldId id="385" r:id="rId17"/>
    <p:sldId id="358" r:id="rId18"/>
    <p:sldId id="394" r:id="rId19"/>
    <p:sldId id="359" r:id="rId20"/>
    <p:sldId id="361" r:id="rId21"/>
    <p:sldId id="392" r:id="rId22"/>
    <p:sldId id="363" r:id="rId23"/>
    <p:sldId id="393" r:id="rId24"/>
    <p:sldId id="369" r:id="rId25"/>
    <p:sldId id="3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5A06-A6D6-4759-AC09-B3459467A42D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6C38-0BCC-480A-992B-F4F206395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7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C6D-836F-4550-B9EF-94610B68B784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4830-3917-41E8-A193-C1E7743686A0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16F-7C55-4D2B-87D1-D789C996F89A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33-76D7-4CD1-B369-F2497DAF6683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F003-ACF9-4D80-B743-54F53BD772F0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3FA3-8038-4C12-BCF2-43D15FC30F08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264-5A8C-45A3-9DEA-82383BAE1A42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CAF-DBC2-4607-AFBE-D53F4587B85D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931B-38DC-493C-98D8-F00B5690AEED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29BD-730B-4C2A-AC80-4A19AEB76F3E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AB42-B518-438B-B87E-F0AFADAB9178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2C88-71FF-4E72-A8E7-F50EA1B7300B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5318975"/>
            <a:ext cx="9144000" cy="15390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479" y="752766"/>
            <a:ext cx="78054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 module:  Tissue of the Body (TOB)</a:t>
            </a: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Session 13   Lecture  1    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		Blood cell and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Haemopoiesis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Module staff: 	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Ihsan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				Dr. Nada</a:t>
            </a:r>
          </a:p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		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Nibras</a:t>
            </a:r>
            <a:endParaRPr lang="en-US" sz="1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                      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Rasha</a:t>
            </a:r>
            <a:endParaRPr lang="en-US" sz="1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                       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Wafaa</a:t>
            </a:r>
            <a:endParaRPr lang="en-US" sz="1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                        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Sadiq</a:t>
            </a:r>
            <a:endParaRPr lang="en-US" sz="1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                       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Majid</a:t>
            </a:r>
            <a:endParaRPr lang="en-US" sz="1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                        		Dr. Raid</a:t>
            </a:r>
          </a:p>
          <a:p>
            <a:r>
              <a:rPr lang="en-US" sz="1400" b="1" i="1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AbdulRazaq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Dr. Jabir </a:t>
            </a:r>
          </a:p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				Dr.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Iehab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5" y="0"/>
            <a:ext cx="759825" cy="7420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7" y="5423827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" y="6244478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793" y="6293007"/>
            <a:ext cx="6557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Blackadder ITC" pitchFamily="82" charset="0"/>
                <a:cs typeface="Calibri" pitchFamily="34" charset="0"/>
              </a:rPr>
              <a:t>For more detailed instruction, any question, </a:t>
            </a:r>
            <a:r>
              <a:rPr lang="en-US" sz="1600" dirty="0" smtClean="0">
                <a:solidFill>
                  <a:prstClr val="black"/>
                </a:solidFill>
                <a:latin typeface="Blackadder ITC" pitchFamily="82" charset="0"/>
                <a:cs typeface="Calibri" pitchFamily="34" charset="0"/>
              </a:rPr>
              <a:t>cases </a:t>
            </a:r>
            <a:r>
              <a:rPr lang="en-US" sz="1600" dirty="0">
                <a:solidFill>
                  <a:prstClr val="black"/>
                </a:solidFill>
                <a:latin typeface="Blackadder ITC" pitchFamily="82" charset="0"/>
                <a:cs typeface="Calibri" pitchFamily="34" charset="0"/>
              </a:rPr>
              <a:t>need help please post to the group of session.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z="1400" smtClean="0"/>
              <a:pPr/>
              <a:t>1</a:t>
            </a:fld>
            <a:endParaRPr lang="en-US" sz="1400"/>
          </a:p>
        </p:txBody>
      </p:sp>
      <p:pic>
        <p:nvPicPr>
          <p:cNvPr id="4" name="Picture 3" descr="D:\Alzahraa Folder\LOGO\thumbn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1" y="5460641"/>
            <a:ext cx="875764" cy="83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Ministry of higher Education                                     and Scientific Researches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25" y="5464969"/>
            <a:ext cx="504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Atlas &amp; Text of Histology      6</a:t>
            </a:r>
            <a:r>
              <a:rPr lang="en-US" baseline="30000" dirty="0" smtClean="0"/>
              <a:t>th</a:t>
            </a:r>
            <a:r>
              <a:rPr lang="en-US" dirty="0" smtClean="0"/>
              <a:t>ed: 2014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99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tor\Desktop\Red+blood+cell+(R_B_C)+or+Eryth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735806"/>
            <a:ext cx="4429125" cy="56507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0023" y="784384"/>
            <a:ext cx="44376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/>
              <a:t>The mature human R.B.C is :</a:t>
            </a:r>
          </a:p>
          <a:p>
            <a:pPr indent="-18288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A circular, biconcave and non- nucleated cell.</a:t>
            </a:r>
          </a:p>
          <a:p>
            <a:pPr indent="-18288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Soft, flexible and readily be squeezed through narrow capillaries.</a:t>
            </a:r>
          </a:p>
          <a:p>
            <a:pPr indent="-18288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Internally composed of a framework which is built of many lipids and proteins, and gap within the framework is filled with haemoglobin.</a:t>
            </a:r>
          </a:p>
          <a:p>
            <a:pPr indent="-18288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Life span is about 120 days.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375" y="169664"/>
            <a:ext cx="6417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Red Blood Cell (R.B.C) or Erythrocyte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022" y="784384"/>
            <a:ext cx="466629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Aft>
                <a:spcPts val="3000"/>
              </a:spcAft>
              <a:defRPr/>
            </a:pPr>
            <a:r>
              <a:rPr lang="en-GB" sz="2800" b="1" dirty="0" smtClean="0">
                <a:solidFill>
                  <a:srgbClr val="C00000"/>
                </a:solidFill>
              </a:rPr>
              <a:t>Function: </a:t>
            </a:r>
            <a:r>
              <a:rPr lang="en-GB" sz="2800" dirty="0" smtClean="0">
                <a:solidFill>
                  <a:srgbClr val="000000"/>
                </a:solidFill>
              </a:rPr>
              <a:t>carry oxygen from the lungs to all the tissues of the body, and to transport CO</a:t>
            </a:r>
            <a:r>
              <a:rPr lang="en-GB" sz="1050" dirty="0" smtClean="0">
                <a:solidFill>
                  <a:srgbClr val="000000"/>
                </a:solidFill>
              </a:rPr>
              <a:t>2  </a:t>
            </a:r>
            <a:r>
              <a:rPr lang="en-GB" sz="2800" dirty="0" smtClean="0">
                <a:solidFill>
                  <a:srgbClr val="000000"/>
                </a:solidFill>
              </a:rPr>
              <a:t>back to the lungs through haemoglobin. </a:t>
            </a:r>
          </a:p>
          <a:p>
            <a:pPr algn="just" defTabSz="914400"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Red cell production is regulated by a feedback system which increases the production of </a:t>
            </a:r>
            <a:r>
              <a:rPr lang="en-GB" sz="2800" dirty="0" smtClean="0">
                <a:solidFill>
                  <a:srgbClr val="FF0000"/>
                </a:solidFill>
              </a:rPr>
              <a:t>erythropoietin</a:t>
            </a:r>
            <a:r>
              <a:rPr lang="en-GB" sz="2800" dirty="0" smtClean="0">
                <a:solidFill>
                  <a:srgbClr val="000000"/>
                </a:solidFill>
              </a:rPr>
              <a:t> from </a:t>
            </a:r>
            <a:r>
              <a:rPr lang="en-GB" sz="2800" dirty="0" err="1" smtClean="0">
                <a:solidFill>
                  <a:srgbClr val="000000"/>
                </a:solidFill>
              </a:rPr>
              <a:t>peritubular</a:t>
            </a:r>
            <a:r>
              <a:rPr lang="en-GB" sz="2800" dirty="0" smtClean="0">
                <a:solidFill>
                  <a:srgbClr val="000000"/>
                </a:solidFill>
              </a:rPr>
              <a:t> endothelial cells in the kidney, in response to hypoxia.      </a:t>
            </a:r>
            <a:endParaRPr lang="en-GB" sz="2800" u="sng" kern="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375" y="169664"/>
            <a:ext cx="6417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Red Blood Cell (R.B.C) or Erythrocyte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4" y="678656"/>
            <a:ext cx="3750468" cy="2593182"/>
          </a:xfrm>
          <a:prstGeom prst="rect">
            <a:avLst/>
          </a:prstGeom>
        </p:spPr>
      </p:pic>
      <p:pic>
        <p:nvPicPr>
          <p:cNvPr id="2050" name="Picture 2" descr="C:\Users\Doctor\Desktop\916018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236119"/>
            <a:ext cx="4014787" cy="31575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ctor\Desktop\CDR503952-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520" y="1002348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octor\Desktop\2007_04_figure1_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8"/>
            <a:ext cx="9144000" cy="5807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533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lymphocyte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" y="171450"/>
            <a:ext cx="533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Lymphocytes: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7" y="721518"/>
            <a:ext cx="881538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These are small cells with a round nucleus and a rim of pale blue cytoplasm.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Life Span is variable (few days to several years)</a:t>
            </a:r>
            <a:r>
              <a:rPr lang="en-GB" altLang="en-US" sz="2800" dirty="0" smtClean="0"/>
              <a:t>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The three types of lymphocytes (B-lymphocytes,                  T-lymphocytes and null cells) are morphologically indistinguishable. </a:t>
            </a:r>
          </a:p>
          <a:p>
            <a:pPr algn="just"/>
            <a:r>
              <a:rPr lang="en-GB" sz="2800" b="1" dirty="0" smtClean="0">
                <a:solidFill>
                  <a:srgbClr val="C00000"/>
                </a:solidFill>
              </a:rPr>
              <a:t>Function: </a:t>
            </a:r>
            <a:r>
              <a:rPr lang="en-GB" sz="2800" dirty="0" smtClean="0"/>
              <a:t>Lymphocytes are the basic cells of the immune system.</a:t>
            </a:r>
          </a:p>
          <a:p>
            <a:pPr indent="-274320" algn="just">
              <a:buFont typeface="Arial" pitchFamily="34" charset="0"/>
              <a:buChar char="•"/>
            </a:pPr>
            <a:r>
              <a:rPr lang="en-GB" sz="2800" dirty="0" smtClean="0"/>
              <a:t>T lymphocytes are responsible for </a:t>
            </a:r>
            <a:r>
              <a:rPr lang="en-GB" sz="2800" b="1" dirty="0" smtClean="0"/>
              <a:t>cellular immunity</a:t>
            </a:r>
            <a:r>
              <a:rPr lang="en-GB" sz="2800" dirty="0" smtClean="0"/>
              <a:t>, which are processed by the thymus.</a:t>
            </a:r>
          </a:p>
          <a:p>
            <a:pPr indent="-274320" algn="just">
              <a:buFont typeface="Arial" pitchFamily="34" charset="0"/>
              <a:buChar char="•"/>
            </a:pPr>
            <a:r>
              <a:rPr lang="en-GB" sz="2800" dirty="0" smtClean="0"/>
              <a:t>B lymphocytes are responsible for </a:t>
            </a:r>
            <a:r>
              <a:rPr lang="en-GB" sz="2800" b="1" dirty="0" err="1" smtClean="0"/>
              <a:t>humoral</a:t>
            </a:r>
            <a:r>
              <a:rPr lang="en-GB" sz="2800" b="1" dirty="0" smtClean="0"/>
              <a:t> immunity.</a:t>
            </a:r>
            <a:endParaRPr lang="en-GB" sz="2800" dirty="0" smtClean="0"/>
          </a:p>
          <a:p>
            <a:pPr algn="just"/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33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Monocyte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octor\Desktop\1200px-Monocyte_no_vacuo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8"/>
            <a:ext cx="9143999" cy="58221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" y="57150"/>
            <a:ext cx="533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Monocytes</a:t>
            </a:r>
            <a:r>
              <a:rPr lang="en-GB" sz="3200" b="1" dirty="0" smtClean="0">
                <a:solidFill>
                  <a:srgbClr val="FF0000"/>
                </a:solidFill>
              </a:rPr>
              <a:t>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7" y="630078"/>
            <a:ext cx="88153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These cells are large, with a folded nucleus, grey/blue cytoplasm and occasional vacuoles. 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Their nucleus less dense than lymphocytes; deeply indented, kidney or C-shaped.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They can move out of the circulation and migrate to become macrophages in many other organs of the body.</a:t>
            </a:r>
          </a:p>
          <a:p>
            <a:pPr algn="just"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Function: 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ea typeface="ＭＳ Ｐゴシック" charset="-128"/>
                <a:cs typeface="Arial" pitchFamily="34" charset="0"/>
              </a:rPr>
              <a:t>constitute mononuclear phagocyte system that help destroy foreign bodies. Tissue macrophages {</a:t>
            </a:r>
            <a:r>
              <a:rPr lang="en-GB" altLang="en-US" sz="2800" kern="0" dirty="0" err="1" smtClean="0">
                <a:ea typeface="ＭＳ Ｐゴシック" charset="-128"/>
                <a:cs typeface="Arial" pitchFamily="34" charset="0"/>
              </a:rPr>
              <a:t>Kupfer</a:t>
            </a:r>
            <a:r>
              <a:rPr lang="en-GB" altLang="en-US" sz="2800" kern="0" dirty="0" smtClean="0">
                <a:ea typeface="ＭＳ Ｐゴシック" charset="-128"/>
                <a:cs typeface="Arial" pitchFamily="34" charset="0"/>
              </a:rPr>
              <a:t> cells (liver), </a:t>
            </a:r>
            <a:r>
              <a:rPr lang="en-GB" altLang="en-US" sz="2800" kern="0" dirty="0" err="1" smtClean="0">
                <a:ea typeface="ＭＳ Ｐゴシック" charset="-128"/>
                <a:cs typeface="Arial" pitchFamily="34" charset="0"/>
              </a:rPr>
              <a:t>Osteoclasts</a:t>
            </a:r>
            <a:r>
              <a:rPr lang="en-GB" altLang="en-US" sz="2800" kern="0" dirty="0" smtClean="0">
                <a:ea typeface="ＭＳ Ｐゴシック" charset="-128"/>
                <a:cs typeface="Arial" pitchFamily="34" charset="0"/>
              </a:rPr>
              <a:t> (bone), Dust cells (lungs), Microglia (brain)}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.</a:t>
            </a:r>
          </a:p>
          <a:p>
            <a:pPr indent="-274320" algn="just">
              <a:buFont typeface="Arial" pitchFamily="34" charset="0"/>
              <a:buChar char="•"/>
              <a:defRPr/>
            </a:pPr>
            <a:r>
              <a:rPr lang="en-GB" altLang="en-US" sz="2800" kern="0" dirty="0" smtClean="0">
                <a:ea typeface="ＭＳ Ｐゴシック" charset="-128"/>
                <a:cs typeface="Arial" pitchFamily="34" charset="0"/>
              </a:rPr>
              <a:t>Mediate inflammatory response and </a:t>
            </a:r>
            <a:r>
              <a:rPr lang="en-GB" sz="2800" dirty="0" smtClean="0"/>
              <a:t>Interact with T cells.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878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Neutrophils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hahrayar\Desktop\Neutroph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"/>
            <a:ext cx="9144000" cy="586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484" y="110339"/>
            <a:ext cx="8785051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Neutrophils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GB" sz="3200" dirty="0" smtClean="0">
              <a:solidFill>
                <a:srgbClr val="FF0000"/>
              </a:solidFill>
              <a:cs typeface="Arial" pitchFamily="34" charset="0"/>
            </a:endParaRP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Neutrophils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 smtClean="0"/>
              <a:t>have a single nucleus segmented into multiple lobes (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3-5 lobes)</a:t>
            </a:r>
            <a:r>
              <a:rPr lang="en-US" sz="2800" dirty="0" smtClean="0"/>
              <a:t>, assuming variable shapes that led to the use of the term </a:t>
            </a:r>
            <a:r>
              <a:rPr lang="en-US" sz="2800" b="1" i="1" dirty="0" err="1" smtClean="0"/>
              <a:t>polymorphonuclear</a:t>
            </a:r>
            <a:r>
              <a:rPr lang="en-US" sz="2800" b="1" i="1" dirty="0" smtClean="0"/>
              <a:t> leukocytes or polymorphs.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800" dirty="0" smtClean="0">
                <a:cs typeface="Arial" pitchFamily="34" charset="0"/>
              </a:rPr>
              <a:t>Lifespan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 is about 10 hours inside blood vessels, and then pass to the connective tissue where they last for another 10 hours.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solidFill>
                  <a:srgbClr val="C00000"/>
                </a:solidFill>
                <a:cs typeface="Arial" pitchFamily="34" charset="0"/>
              </a:rPr>
              <a:t>Function: </a:t>
            </a:r>
          </a:p>
          <a:p>
            <a:pPr indent="-27432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Primarily antibacterial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srgbClr val="000000"/>
                </a:solidFill>
                <a:cs typeface="Arial" pitchFamily="34" charset="0"/>
              </a:rPr>
              <a:t>Neutrophils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 leave the blood and follow </a:t>
            </a:r>
            <a:r>
              <a:rPr lang="en-GB" altLang="en-US" sz="2800" dirty="0" err="1" smtClean="0">
                <a:solidFill>
                  <a:srgbClr val="000000"/>
                </a:solidFill>
                <a:cs typeface="Arial" pitchFamily="34" charset="0"/>
              </a:rPr>
              <a:t>chemotaxic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 signals to sites of inflammation, and </a:t>
            </a:r>
            <a:r>
              <a:rPr lang="en-GB" altLang="en-US" sz="2800" dirty="0" err="1" smtClean="0">
                <a:solidFill>
                  <a:srgbClr val="000000"/>
                </a:solidFill>
                <a:cs typeface="Arial" pitchFamily="34" charset="0"/>
              </a:rPr>
              <a:t>phagocytose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 foreign agents such as bacteria. </a:t>
            </a:r>
            <a:r>
              <a:rPr lang="en-GB" altLang="en-US" sz="2800" b="1" dirty="0" smtClean="0">
                <a:cs typeface="Arial" pitchFamily="34" charset="0"/>
              </a:rPr>
              <a:t>Pus 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is composed largely of dead </a:t>
            </a:r>
            <a:r>
              <a:rPr lang="en-GB" altLang="en-US" sz="2800" dirty="0" err="1" smtClean="0">
                <a:solidFill>
                  <a:srgbClr val="000000"/>
                </a:solidFill>
                <a:cs typeface="Arial" pitchFamily="34" charset="0"/>
              </a:rPr>
              <a:t>neutrophils</a:t>
            </a: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indent="-274320" algn="just">
              <a:spcAft>
                <a:spcPts val="1200"/>
              </a:spcAft>
              <a:defRPr/>
            </a:pPr>
            <a:endParaRPr lang="en-GB" altLang="en-US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800" b="1" i="1" dirty="0" smtClean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GB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2882" y="360385"/>
            <a:ext cx="8739084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457200" algn="just" eaLnBrk="1" fontAlgn="base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28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Neutrophilia</a:t>
            </a:r>
            <a:r>
              <a:rPr lang="en-GB" altLang="en-US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:</a:t>
            </a:r>
            <a:r>
              <a:rPr lang="en-GB" altLang="en-US" sz="28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Means increased number of </a:t>
            </a:r>
            <a:r>
              <a:rPr lang="en-GB" altLang="en-US" sz="2800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neutrophils</a:t>
            </a:r>
            <a:r>
              <a:rPr lang="en-GB" altLang="en-US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in circulation as in acute bacterial infection, tissue injury and malignancy. </a:t>
            </a:r>
            <a:endParaRPr lang="en-GB" altLang="en-US" b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indent="-45720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Neutropenia</a:t>
            </a:r>
            <a:r>
              <a:rPr lang="en-GB" altLang="en-US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:</a:t>
            </a:r>
            <a:r>
              <a:rPr lang="en-GB" altLang="en-US" sz="28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Means decreased number of </a:t>
            </a:r>
            <a:r>
              <a:rPr lang="en-GB" altLang="en-US" sz="2800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neutrophils</a:t>
            </a:r>
            <a:r>
              <a:rPr lang="en-GB" altLang="en-US" sz="28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in circulation as in viral infection, chronic bacterial infection such as typhoid fever and tuberculosis. </a:t>
            </a:r>
            <a:endParaRPr lang="en-GB" altLang="en-US" sz="28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3421856"/>
            <a:ext cx="8731841" cy="28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" y="0"/>
            <a:ext cx="8872538" cy="633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Intended learning outcomes of this lecture: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At the end of this lecture you should be able to know :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700" i="1" kern="0" dirty="0" err="1" smtClean="0">
                <a:solidFill>
                  <a:prstClr val="black"/>
                </a:solidFill>
                <a:cs typeface="Arial" pitchFamily="34" charset="0"/>
              </a:rPr>
              <a:t>Haemopoiesis</a:t>
            </a:r>
            <a:r>
              <a:rPr lang="en-GB" sz="2700" i="1" kern="0" dirty="0" smtClean="0">
                <a:solidFill>
                  <a:prstClr val="black"/>
                </a:solidFill>
                <a:cs typeface="Arial" pitchFamily="34" charset="0"/>
              </a:rPr>
              <a:t>: how the cellular components of the blood are derived from stem cells. </a:t>
            </a:r>
            <a:r>
              <a:rPr kumimoji="0" lang="en-GB" sz="2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(L.O.1)</a:t>
            </a:r>
            <a:r>
              <a:rPr kumimoji="0" lang="en-GB" sz="27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.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700" i="1" kern="0" dirty="0" smtClean="0">
                <a:solidFill>
                  <a:prstClr val="black"/>
                </a:solidFill>
                <a:cs typeface="Arial" pitchFamily="34" charset="0"/>
              </a:rPr>
              <a:t>Contrast the potential of white blood cells to mobilise, divide and transform, with that of cells derived from other organs of the body.</a:t>
            </a:r>
            <a:r>
              <a:rPr kumimoji="0" lang="en-GB" sz="2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(L.O.2)</a:t>
            </a:r>
            <a:r>
              <a:rPr kumimoji="0" lang="en-GB" sz="27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. 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Describe the structure and function of the following:</a:t>
            </a:r>
          </a:p>
          <a:p>
            <a:pPr lvl="2" algn="just" defTabSz="914400"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erythrocytes and reticular cells</a:t>
            </a:r>
          </a:p>
          <a:p>
            <a:pPr lvl="2" algn="just" defTabSz="914400"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lymphocytes</a:t>
            </a:r>
          </a:p>
          <a:p>
            <a:pPr lvl="2" algn="just" defTabSz="914400"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monocytes</a:t>
            </a:r>
          </a:p>
          <a:p>
            <a:pPr lvl="2" algn="just" defTabSz="914400"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granulocytes or </a:t>
            </a:r>
            <a:r>
              <a:rPr lang="en-US" sz="2700" i="1" kern="0" dirty="0" err="1" smtClean="0">
                <a:solidFill>
                  <a:prstClr val="black"/>
                </a:solidFill>
                <a:cs typeface="Arial" pitchFamily="34" charset="0"/>
              </a:rPr>
              <a:t>polymorphonuclear</a:t>
            </a: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 leucocytes (i.e. neutrophils, basophils, eosinophils)</a:t>
            </a:r>
          </a:p>
          <a:p>
            <a:pPr lvl="2" algn="just" defTabSz="914400">
              <a:defRPr/>
            </a:pPr>
            <a:r>
              <a:rPr lang="en-US" sz="2700" i="1" kern="0" dirty="0" smtClean="0">
                <a:solidFill>
                  <a:prstClr val="black"/>
                </a:solidFill>
                <a:cs typeface="Arial" pitchFamily="34" charset="0"/>
              </a:rPr>
              <a:t>platelets</a:t>
            </a:r>
            <a:r>
              <a:rPr lang="en-US" sz="2700" b="1" i="1" kern="0" dirty="0" smtClean="0">
                <a:solidFill>
                  <a:srgbClr val="FF0000"/>
                </a:solidFill>
                <a:cs typeface="Arial" pitchFamily="34" charset="0"/>
              </a:rPr>
              <a:t>(L.O.3)</a:t>
            </a:r>
            <a:r>
              <a:rPr lang="en-US" sz="2700" i="1" kern="0" dirty="0" smtClean="0">
                <a:solidFill>
                  <a:srgbClr val="FF0000"/>
                </a:solidFill>
                <a:cs typeface="Arial" pitchFamily="34" charset="0"/>
              </a:rPr>
              <a:t>. </a:t>
            </a:r>
            <a:endParaRPr kumimoji="0" lang="en-GB" sz="27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316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Eosinophils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GB" sz="32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1" name="Picture 3" descr="C:\Users\Shahrayar\Desktop\eosinoph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48"/>
            <a:ext cx="9144000" cy="586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709" y="247771"/>
            <a:ext cx="87729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Eosinophils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GB" sz="3200" dirty="0" smtClean="0">
              <a:solidFill>
                <a:srgbClr val="FF0000"/>
              </a:solidFill>
              <a:cs typeface="Arial" pitchFamily="34" charset="0"/>
            </a:endParaRP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Eosinophils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are slightly larger than </a:t>
            </a: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neutrophils</a:t>
            </a:r>
            <a:r>
              <a:rPr lang="en-GB" sz="2800" smtClean="0">
                <a:solidFill>
                  <a:srgbClr val="000000"/>
                </a:solidFill>
                <a:cs typeface="Arial" pitchFamily="34" charset="0"/>
              </a:rPr>
              <a:t>. Their 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nuclei usually have two lobes that hidden by the numerous granules, which cover almost all of the cytoplasm.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cs typeface="Arial" pitchFamily="34" charset="0"/>
              </a:rPr>
              <a:t>Life span 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in blood is for 3 to 8 hours before migrating to connective tissue where they last for 10-12 days. </a:t>
            </a:r>
          </a:p>
          <a:p>
            <a:pPr lvl="0" algn="just">
              <a:defRPr/>
            </a:pPr>
            <a:r>
              <a:rPr lang="en-GB" sz="2800" b="1" dirty="0" smtClean="0">
                <a:solidFill>
                  <a:srgbClr val="C00000"/>
                </a:solidFill>
                <a:cs typeface="Arial" pitchFamily="34" charset="0"/>
              </a:rPr>
              <a:t>Function: </a:t>
            </a:r>
            <a:endParaRPr lang="en-GB" sz="2800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indent="-274320"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Anti-parasitic activity</a:t>
            </a:r>
          </a:p>
          <a:p>
            <a:pPr lvl="0" indent="-274320"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Mediators of inflammatory/allergic responses in tissues. 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GB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Shahrayar\Desktop\14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1"/>
            <a:ext cx="9144000" cy="60106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874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Basophils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817" y="268387"/>
            <a:ext cx="874643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1" u="sng" dirty="0" err="1" smtClean="0">
                <a:solidFill>
                  <a:srgbClr val="FF0000"/>
                </a:solidFill>
                <a:cs typeface="Arial" pitchFamily="34" charset="0"/>
              </a:rPr>
              <a:t>Basophils</a:t>
            </a:r>
            <a:r>
              <a:rPr lang="en-GB" sz="3200" b="1" u="sng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endParaRPr lang="en-GB" sz="3200" u="sng" dirty="0" smtClean="0">
              <a:solidFill>
                <a:srgbClr val="FF0000"/>
              </a:solidFill>
              <a:cs typeface="Arial" pitchFamily="34" charset="0"/>
            </a:endParaRP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Small granulocytes with a diameter of 8 to 10μm.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Their nucleus is </a:t>
            </a: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bilobed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which hidden by the large </a:t>
            </a: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cytoplasmic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granules.</a:t>
            </a:r>
          </a:p>
          <a:p>
            <a:pPr algn="just">
              <a:defRPr/>
            </a:pPr>
            <a:r>
              <a:rPr lang="en-GB" sz="2800" b="1" dirty="0" smtClean="0">
                <a:solidFill>
                  <a:srgbClr val="C00000"/>
                </a:solidFill>
                <a:cs typeface="Arial" pitchFamily="34" charset="0"/>
              </a:rPr>
              <a:t>Function:</a:t>
            </a:r>
            <a:endParaRPr lang="en-GB" sz="28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Heparin and histamine are </a:t>
            </a:r>
            <a:r>
              <a:rPr lang="en-GB" sz="2800" dirty="0" err="1" smtClean="0">
                <a:solidFill>
                  <a:srgbClr val="000000"/>
                </a:solidFill>
                <a:cs typeface="Arial" pitchFamily="34" charset="0"/>
              </a:rPr>
              <a:t>vasoactive</a:t>
            </a: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 substances, dilate the blood vessels, make vessel walls more permeable and prevent blood coagulation.</a:t>
            </a:r>
          </a:p>
          <a:p>
            <a:pPr lvl="0"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cs typeface="Arial" pitchFamily="34" charset="0"/>
              </a:rPr>
              <a:t>They facilitate the access of lymphocytes and other antibodies to the site of infection</a:t>
            </a:r>
          </a:p>
          <a:p>
            <a:pPr indent="-274320" algn="just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GB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just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0"/>
            <a:ext cx="7467600" cy="527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Platelets (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thrombocytes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)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868" y="503471"/>
            <a:ext cx="4872038" cy="588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ＭＳ Ｐゴシック" charset="-128"/>
                <a:cs typeface="+mn-cs"/>
              </a:rPr>
              <a:t>Life Span: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about 10 days.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ＭＳ Ｐゴシック" charset="-128"/>
                <a:cs typeface="+mn-cs"/>
              </a:rPr>
              <a:t>Shape, size, and origin: 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Small, biconvex disks, 2-3 µm in diameter.  Non-nucleated cell fragments derived from cytoplasm of a very large cell</a:t>
            </a:r>
            <a:r>
              <a:rPr kumimoji="0" lang="en-GB" alt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(</a:t>
            </a:r>
            <a:r>
              <a:rPr kumimoji="0" lang="en-GB" altLang="en-US" sz="28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megakaryocyte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)</a:t>
            </a:r>
            <a:r>
              <a:rPr kumimoji="0" lang="en-GB" alt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in bone marrow.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ＭＳ Ｐゴシック" charset="-128"/>
                <a:cs typeface="+mn-cs"/>
              </a:rPr>
              <a:t>LM appearance in smears: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 Small basophilic fragments, often appearing in clusters.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ＭＳ Ｐゴシック" charset="-128"/>
                <a:cs typeface="+mn-cs"/>
              </a:rPr>
              <a:t>Function:</a:t>
            </a:r>
            <a:r>
              <a:rPr kumimoji="0" lang="en-GB" alt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  </a:t>
            </a:r>
            <a:r>
              <a:rPr kumimoji="0" lang="en-GB" alt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Platelets initiate blood clots. </a:t>
            </a:r>
          </a:p>
        </p:txBody>
      </p:sp>
      <p:pic>
        <p:nvPicPr>
          <p:cNvPr id="8" name="Picture 2" descr="C:\Users\Doctor\Desktop\1920px-Platelet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3543" y="0"/>
            <a:ext cx="4020457" cy="2964656"/>
          </a:xfrm>
          <a:prstGeom prst="rect">
            <a:avLst/>
          </a:prstGeom>
          <a:noFill/>
        </p:spPr>
      </p:pic>
      <p:pic>
        <p:nvPicPr>
          <p:cNvPr id="12" name="Picture 3" descr="C:\Users\Doctor\Desktop\Platelets-Morpholo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0640" y="2950369"/>
            <a:ext cx="4023360" cy="347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ctor\Desktop\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13" y="2438400"/>
            <a:ext cx="1041544" cy="1975103"/>
          </a:xfrm>
          <a:prstGeom prst="rect">
            <a:avLst/>
          </a:prstGeom>
          <a:noFill/>
        </p:spPr>
      </p:pic>
      <p:pic>
        <p:nvPicPr>
          <p:cNvPr id="7" name="Picture 3" descr="C:\Users\Doctor\Desktop\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363" y="2462784"/>
            <a:ext cx="921077" cy="1975103"/>
          </a:xfrm>
          <a:prstGeom prst="rect">
            <a:avLst/>
          </a:prstGeom>
          <a:noFill/>
        </p:spPr>
      </p:pic>
      <p:pic>
        <p:nvPicPr>
          <p:cNvPr id="12" name="Picture 5" descr="C:\Users\Doctor\Desktop\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4742" y="2462784"/>
            <a:ext cx="1106570" cy="1950720"/>
          </a:xfrm>
          <a:prstGeom prst="rect">
            <a:avLst/>
          </a:prstGeom>
          <a:noFill/>
        </p:spPr>
      </p:pic>
      <p:pic>
        <p:nvPicPr>
          <p:cNvPr id="13" name="Picture 6" descr="C:\Users\Doctor\Desktop\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8250" y="2462784"/>
            <a:ext cx="1110342" cy="1975104"/>
          </a:xfrm>
          <a:prstGeom prst="rect">
            <a:avLst/>
          </a:prstGeom>
          <a:noFill/>
        </p:spPr>
      </p:pic>
      <p:pic>
        <p:nvPicPr>
          <p:cNvPr id="14" name="Picture 7" descr="C:\Users\Doctor\Desktop\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0928" y="2511552"/>
            <a:ext cx="1030224" cy="1914144"/>
          </a:xfrm>
          <a:prstGeom prst="rect">
            <a:avLst/>
          </a:prstGeom>
          <a:noFill/>
        </p:spPr>
      </p:pic>
      <p:pic>
        <p:nvPicPr>
          <p:cNvPr id="15" name="Picture 8" descr="C:\Users\Doctor\Desktop\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5056" y="2511552"/>
            <a:ext cx="984939" cy="1877568"/>
          </a:xfrm>
          <a:prstGeom prst="rect">
            <a:avLst/>
          </a:prstGeom>
          <a:noFill/>
        </p:spPr>
      </p:pic>
      <p:pic>
        <p:nvPicPr>
          <p:cNvPr id="16" name="Picture 9" descr="C:\Users\Doctor\Desktop\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2608" y="2523744"/>
            <a:ext cx="954169" cy="1914144"/>
          </a:xfrm>
          <a:prstGeom prst="rect">
            <a:avLst/>
          </a:prstGeom>
          <a:noFill/>
        </p:spPr>
      </p:pic>
      <p:pic>
        <p:nvPicPr>
          <p:cNvPr id="8" name="Picture 4" descr="C:\Users\Doctor\Desktop\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1393" y="2462784"/>
            <a:ext cx="1013599" cy="197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593" y="838096"/>
            <a:ext cx="86139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Erythrocytes</a:t>
            </a:r>
            <a:r>
              <a:rPr lang="en-GB" altLang="en-US" sz="2800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en-GB" altLang="en-US" sz="2800" dirty="0" smtClean="0">
                <a:solidFill>
                  <a:srgbClr val="993300"/>
                </a:solidFill>
                <a:ea typeface="ＭＳ Ｐゴシック" charset="-128"/>
                <a:cs typeface="Arial" pitchFamily="34" charset="0"/>
              </a:rPr>
              <a:t>(red blood cells, RBC)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Platelets</a:t>
            </a:r>
            <a:r>
              <a:rPr lang="en-GB" altLang="en-US" sz="2800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 (</a:t>
            </a:r>
            <a:r>
              <a:rPr lang="en-GB" altLang="en-US" sz="2800" dirty="0" err="1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thrombocytes</a:t>
            </a:r>
            <a:r>
              <a:rPr lang="en-GB" altLang="en-US" sz="2800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)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Leukocytes</a:t>
            </a:r>
            <a:r>
              <a:rPr lang="en-GB" altLang="en-US" sz="2800" dirty="0" smtClean="0">
                <a:solidFill>
                  <a:srgbClr val="800000"/>
                </a:solidFill>
                <a:ea typeface="ＭＳ Ｐゴシック" charset="-128"/>
                <a:cs typeface="Arial" pitchFamily="34" charset="0"/>
              </a:rPr>
              <a:t> (white blood cells, WBC)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US" sz="2800" b="1" dirty="0" smtClean="0">
                <a:ea typeface="ＭＳ Ｐゴシック" charset="-128"/>
                <a:cs typeface="Arial" pitchFamily="34" charset="0"/>
              </a:rPr>
              <a:t>   Granulocytes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(with specific granules)</a:t>
            </a:r>
          </a:p>
          <a:p>
            <a:pPr lvl="2"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 </a:t>
            </a:r>
            <a:r>
              <a:rPr lang="en-GB" altLang="en-US" sz="2800" dirty="0" err="1" smtClean="0">
                <a:ea typeface="ＭＳ Ｐゴシック" charset="-128"/>
                <a:cs typeface="Arial" pitchFamily="34" charset="0"/>
              </a:rPr>
              <a:t>Neutrophil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	(~60% of WBC)</a:t>
            </a:r>
          </a:p>
          <a:p>
            <a:pPr lvl="2"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 </a:t>
            </a:r>
            <a:r>
              <a:rPr lang="en-GB" altLang="en-US" sz="2800" dirty="0" err="1" smtClean="0">
                <a:ea typeface="ＭＳ Ｐゴシック" charset="-128"/>
                <a:cs typeface="Arial" pitchFamily="34" charset="0"/>
              </a:rPr>
              <a:t>Eosinophil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	(~4% of WBC)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 </a:t>
            </a:r>
            <a:r>
              <a:rPr lang="en-GB" altLang="en-US" sz="2800" dirty="0" err="1" smtClean="0">
                <a:ea typeface="ＭＳ Ｐゴシック" charset="-128"/>
                <a:cs typeface="Arial" pitchFamily="34" charset="0"/>
              </a:rPr>
              <a:t>Basophil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		(&lt;1% of WBC)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US" sz="2800" b="1" dirty="0" smtClean="0">
                <a:ea typeface="ＭＳ Ｐゴシック" charset="-128"/>
                <a:cs typeface="Arial" pitchFamily="34" charset="0"/>
              </a:rPr>
              <a:t>   </a:t>
            </a:r>
            <a:r>
              <a:rPr lang="en-GB" altLang="en-US" sz="2800" b="1" dirty="0" err="1" smtClean="0">
                <a:ea typeface="ＭＳ Ｐゴシック" charset="-128"/>
                <a:cs typeface="Arial" pitchFamily="34" charset="0"/>
              </a:rPr>
              <a:t>Agranulocytes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(without specific granules)</a:t>
            </a:r>
          </a:p>
          <a:p>
            <a:pPr lvl="2"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 Lymphocyte 	(B-cell, T-cell) (~27% of WBC)</a:t>
            </a:r>
          </a:p>
          <a:p>
            <a:pPr lvl="2">
              <a:buFont typeface="Arial" pitchFamily="34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 </a:t>
            </a:r>
            <a:r>
              <a:rPr lang="en-GB" altLang="en-US" sz="2800" dirty="0" err="1" smtClean="0">
                <a:ea typeface="ＭＳ Ｐゴシック" charset="-128"/>
                <a:cs typeface="Arial" pitchFamily="34" charset="0"/>
              </a:rPr>
              <a:t>Monocyte</a:t>
            </a:r>
            <a:r>
              <a:rPr lang="en-GB" altLang="en-US" sz="2800" dirty="0" smtClean="0">
                <a:ea typeface="ＭＳ Ｐゴシック" charset="-128"/>
                <a:cs typeface="Arial" pitchFamily="34" charset="0"/>
              </a:rPr>
              <a:t> 	(~8% of WBC)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39368" y="112539"/>
            <a:ext cx="6639339" cy="63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u="sng" kern="0" dirty="0" smtClean="0">
                <a:solidFill>
                  <a:srgbClr val="FF0000"/>
                </a:solidFill>
                <a:cs typeface="Arial" pitchFamily="34" charset="0"/>
              </a:rPr>
              <a:t>Cells of the blood</a:t>
            </a: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types-of-blood-cells-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743" y="536575"/>
            <a:ext cx="7566025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262" y="328612"/>
            <a:ext cx="90247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Aft>
                <a:spcPts val="2400"/>
              </a:spcAft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Haemopoiesis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GB" sz="2800" b="1" dirty="0" smtClean="0">
                <a:solidFill>
                  <a:srgbClr val="FF0000"/>
                </a:solidFill>
              </a:rPr>
              <a:t>Haematopoiesis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dirty="0" smtClean="0">
                <a:solidFill>
                  <a:srgbClr val="000000"/>
                </a:solidFill>
              </a:rPr>
              <a:t>is </a:t>
            </a:r>
            <a:r>
              <a:rPr lang="en-US" sz="2800" dirty="0">
                <a:solidFill>
                  <a:srgbClr val="000000"/>
                </a:solidFill>
              </a:rPr>
              <a:t>the process of </a:t>
            </a:r>
            <a:r>
              <a:rPr lang="en-GB" sz="2800" dirty="0" smtClean="0">
                <a:solidFill>
                  <a:srgbClr val="000000"/>
                </a:solidFill>
              </a:rPr>
              <a:t>production of mature blood cells from precursors.</a:t>
            </a:r>
          </a:p>
          <a:p>
            <a:pPr marL="457200" lvl="0" indent="-457200" algn="just" defTabSz="9144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All blood cells develop from a single </a:t>
            </a:r>
            <a:r>
              <a:rPr lang="en-GB" sz="2800" dirty="0" err="1" smtClean="0">
                <a:solidFill>
                  <a:srgbClr val="000000"/>
                </a:solidFill>
              </a:rPr>
              <a:t>pluripotential</a:t>
            </a:r>
            <a:r>
              <a:rPr lang="en-GB" sz="2800" dirty="0" smtClean="0">
                <a:solidFill>
                  <a:srgbClr val="000000"/>
                </a:solidFill>
              </a:rPr>
              <a:t> precursor cell known as the </a:t>
            </a:r>
            <a:r>
              <a:rPr lang="en-GB" sz="2800" b="1" dirty="0" err="1" smtClean="0">
                <a:solidFill>
                  <a:srgbClr val="000000"/>
                </a:solidFill>
              </a:rPr>
              <a:t>pluripotential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</a:rPr>
              <a:t>haemopoietic</a:t>
            </a:r>
            <a:r>
              <a:rPr lang="en-GB" sz="2800" b="1" dirty="0" smtClean="0">
                <a:solidFill>
                  <a:srgbClr val="000000"/>
                </a:solidFill>
              </a:rPr>
              <a:t> stem cell (PHSC)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 defTabSz="9144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</a:rPr>
              <a:t>These cells undergo mitotic activity, whereby </a:t>
            </a:r>
            <a:r>
              <a:rPr lang="en-GB" sz="2800" dirty="0" smtClean="0">
                <a:solidFill>
                  <a:srgbClr val="000000"/>
                </a:solidFill>
              </a:rPr>
              <a:t>they give </a:t>
            </a:r>
            <a:r>
              <a:rPr lang="en-GB" sz="2800" dirty="0">
                <a:solidFill>
                  <a:srgbClr val="000000"/>
                </a:solidFill>
              </a:rPr>
              <a:t>rise to two types of </a:t>
            </a:r>
            <a:r>
              <a:rPr lang="en-GB" sz="2800" b="1" dirty="0" err="1">
                <a:solidFill>
                  <a:srgbClr val="000000"/>
                </a:solidFill>
              </a:rPr>
              <a:t>multipotential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</a:rPr>
              <a:t>haemopoietic</a:t>
            </a:r>
            <a:r>
              <a:rPr lang="en-GB" sz="2800" b="1" dirty="0" smtClean="0">
                <a:solidFill>
                  <a:srgbClr val="000000"/>
                </a:solidFill>
              </a:rPr>
              <a:t> stem cells: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71550" lvl="1" indent="-514350" defTabSz="9144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CFU-GEMM</a:t>
            </a:r>
            <a:r>
              <a:rPr lang="en-GB" sz="2600" dirty="0" smtClean="0">
                <a:solidFill>
                  <a:srgbClr val="000000"/>
                </a:solidFill>
              </a:rPr>
              <a:t>(Colony-forming-unit granulocyte, erythrocyte</a:t>
            </a:r>
            <a:r>
              <a:rPr lang="en-GB" sz="2600" dirty="0">
                <a:solidFill>
                  <a:srgbClr val="000000"/>
                </a:solidFill>
              </a:rPr>
              <a:t>, monocyte, </a:t>
            </a:r>
            <a:r>
              <a:rPr lang="en-GB" sz="2600" dirty="0" smtClean="0">
                <a:solidFill>
                  <a:srgbClr val="000000"/>
                </a:solidFill>
              </a:rPr>
              <a:t>megakaryocyte) </a:t>
            </a:r>
            <a:r>
              <a:rPr lang="en-GB" sz="2600" dirty="0">
                <a:solidFill>
                  <a:srgbClr val="000000"/>
                </a:solidFill>
              </a:rPr>
              <a:t>and </a:t>
            </a:r>
            <a:endParaRPr lang="en-GB" sz="2600" dirty="0" smtClean="0">
              <a:solidFill>
                <a:srgbClr val="000000"/>
              </a:solidFill>
            </a:endParaRPr>
          </a:p>
          <a:p>
            <a:pPr marL="971550" lvl="1" indent="-514350" defTabSz="9144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CFU-Ly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>
                <a:solidFill>
                  <a:srgbClr val="000000"/>
                </a:solidFill>
              </a:rPr>
              <a:t>(</a:t>
            </a:r>
            <a:r>
              <a:rPr lang="en-GB" sz="2600" dirty="0" smtClean="0">
                <a:solidFill>
                  <a:srgbClr val="000000"/>
                </a:solidFill>
              </a:rPr>
              <a:t>colony-forming-unit lymphocyte).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12992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594" y="278604"/>
            <a:ext cx="8665369" cy="62170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GB" sz="2800" dirty="0" smtClean="0"/>
              <a:t>Two main cell lines develop from stem cells – </a:t>
            </a:r>
            <a:r>
              <a:rPr lang="en-GB" sz="2800" b="1" dirty="0" smtClean="0">
                <a:solidFill>
                  <a:srgbClr val="FF0000"/>
                </a:solidFill>
              </a:rPr>
              <a:t>myeloid blasts</a:t>
            </a:r>
            <a:r>
              <a:rPr lang="en-GB" sz="2800" b="1" dirty="0" smtClean="0"/>
              <a:t> </a:t>
            </a:r>
            <a:r>
              <a:rPr lang="en-GB" sz="2800" dirty="0" smtClean="0"/>
              <a:t>and</a:t>
            </a:r>
            <a:r>
              <a:rPr lang="en-GB" sz="2800" b="1" dirty="0" smtClean="0"/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lymphoblasts</a:t>
            </a:r>
            <a:r>
              <a:rPr lang="en-GB" sz="2800" b="1" dirty="0" smtClean="0"/>
              <a:t> </a:t>
            </a:r>
            <a:r>
              <a:rPr lang="en-GB" sz="2800" dirty="0" smtClean="0"/>
              <a:t>(cells capable of division are termed</a:t>
            </a:r>
            <a:r>
              <a:rPr lang="en-GB" sz="2800" b="1" dirty="0" smtClean="0"/>
              <a:t> blasts). 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i="1" dirty="0" smtClean="0"/>
              <a:t>Myeloid blasts       </a:t>
            </a:r>
            <a:r>
              <a:rPr lang="en-GB" sz="2700" b="1" i="1" dirty="0" smtClean="0"/>
              <a:t>erythrocytes</a:t>
            </a:r>
            <a:r>
              <a:rPr lang="en-GB" sz="2700" b="1" dirty="0" smtClean="0"/>
              <a:t> </a:t>
            </a:r>
            <a:r>
              <a:rPr lang="en-GB" sz="2700" dirty="0" smtClean="0"/>
              <a:t>(red cells)</a:t>
            </a:r>
          </a:p>
          <a:p>
            <a:r>
              <a:rPr lang="en-GB" sz="2700" b="1" dirty="0" smtClean="0"/>
              <a:t>                                    </a:t>
            </a:r>
            <a:r>
              <a:rPr lang="en-GB" sz="2700" b="1" i="1" dirty="0" smtClean="0"/>
              <a:t>granulocytes</a:t>
            </a:r>
            <a:r>
              <a:rPr lang="en-GB" sz="2700" b="1" dirty="0" smtClean="0"/>
              <a:t> </a:t>
            </a:r>
            <a:r>
              <a:rPr lang="en-GB" sz="2700" dirty="0" smtClean="0"/>
              <a:t>(granules in the cytoplasm)</a:t>
            </a:r>
          </a:p>
          <a:p>
            <a:pPr algn="just"/>
            <a:r>
              <a:rPr lang="en-GB" sz="2700" b="1" dirty="0" smtClean="0"/>
              <a:t>                                    </a:t>
            </a:r>
            <a:r>
              <a:rPr lang="en-GB" sz="2700" b="1" i="1" dirty="0" err="1" smtClean="0"/>
              <a:t>monocytes</a:t>
            </a:r>
            <a:r>
              <a:rPr lang="en-GB" sz="2700" b="1" dirty="0" smtClean="0"/>
              <a:t> </a:t>
            </a:r>
            <a:r>
              <a:rPr lang="en-GB" sz="2700" dirty="0" smtClean="0"/>
              <a:t>(macrophage precursors) </a:t>
            </a:r>
          </a:p>
          <a:p>
            <a:pPr algn="just"/>
            <a:r>
              <a:rPr lang="en-GB" sz="2700" b="1" dirty="0" smtClean="0"/>
              <a:t>                                    </a:t>
            </a:r>
            <a:r>
              <a:rPr lang="en-GB" sz="2700" b="1" i="1" dirty="0" smtClean="0"/>
              <a:t>platelets</a:t>
            </a:r>
          </a:p>
          <a:p>
            <a:pPr algn="just"/>
            <a:endParaRPr lang="en-GB" sz="2700" dirty="0" smtClean="0"/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i="1" dirty="0" err="1" smtClean="0"/>
              <a:t>Lymphoblasts</a:t>
            </a:r>
            <a:r>
              <a:rPr lang="en-GB" sz="2800" dirty="0" smtClean="0"/>
              <a:t> are the precursors of</a:t>
            </a:r>
            <a:r>
              <a:rPr lang="en-GB" sz="2800" b="1" dirty="0" smtClean="0"/>
              <a:t> lymphocytes.</a:t>
            </a:r>
          </a:p>
          <a:p>
            <a:pPr algn="just"/>
            <a:r>
              <a:rPr lang="en-GB" sz="2800" b="1" dirty="0" smtClean="0"/>
              <a:t> </a:t>
            </a:r>
            <a:r>
              <a:rPr lang="en-GB" sz="2800" dirty="0" smtClean="0"/>
              <a:t>Lymphocytes leave the bone marrow and some pass through the thymus, transforming to </a:t>
            </a:r>
            <a:r>
              <a:rPr lang="en-GB" sz="2800" b="1" i="1" dirty="0" smtClean="0"/>
              <a:t>T cells</a:t>
            </a:r>
            <a:r>
              <a:rPr lang="en-GB" sz="2800" b="1" dirty="0" smtClean="0"/>
              <a:t> </a:t>
            </a:r>
            <a:r>
              <a:rPr lang="en-GB" sz="2800" dirty="0" smtClean="0"/>
              <a:t>(kill virus-infected cells - cellular immunity). Others are known as </a:t>
            </a:r>
            <a:r>
              <a:rPr lang="en-GB" sz="2800" b="1" i="1" dirty="0" smtClean="0"/>
              <a:t>B cells </a:t>
            </a:r>
            <a:r>
              <a:rPr lang="en-GB" sz="2800" dirty="0" smtClean="0"/>
              <a:t>(they produce antibody molecules responsible for </a:t>
            </a:r>
            <a:r>
              <a:rPr lang="en-GB" sz="2800" dirty="0" err="1" smtClean="0"/>
              <a:t>humoral</a:t>
            </a:r>
            <a:r>
              <a:rPr lang="en-GB" sz="2800" dirty="0" smtClean="0"/>
              <a:t> immunity.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2134" y="123063"/>
            <a:ext cx="88526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Aft>
                <a:spcPts val="2400"/>
              </a:spcAft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Haemopoiesis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GB" sz="2800" b="1" dirty="0" smtClean="0">
                <a:solidFill>
                  <a:srgbClr val="FF0000"/>
                </a:solidFill>
              </a:rPr>
              <a:t>Haematopoiesis</a:t>
            </a:r>
            <a:r>
              <a:rPr lang="en-US" sz="2800" b="1" dirty="0" smtClean="0">
                <a:solidFill>
                  <a:srgbClr val="FF0000"/>
                </a:solidFill>
              </a:rPr>
              <a:t>):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continue…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lvl="0" indent="-457200" algn="just" defTabSz="9144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During </a:t>
            </a:r>
            <a:r>
              <a:rPr lang="en-GB" sz="2800" kern="0" dirty="0" smtClean="0">
                <a:cs typeface="Calibri" pitchFamily="34" charset="0"/>
              </a:rPr>
              <a:t>foetal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 development, the formation of blood cells commences in </a:t>
            </a:r>
            <a:r>
              <a:rPr lang="en-GB" sz="2800" kern="0" dirty="0" smtClean="0">
                <a:solidFill>
                  <a:srgbClr val="FF0000"/>
                </a:solidFill>
                <a:cs typeface="Calibri" pitchFamily="34" charset="0"/>
              </a:rPr>
              <a:t>wall of the yolk sac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. </a:t>
            </a:r>
          </a:p>
          <a:p>
            <a:pPr marL="457200" lvl="0" indent="-457200" algn="just" defTabSz="9144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After the second month of foetal development, the </a:t>
            </a:r>
            <a:r>
              <a:rPr lang="en-GB" sz="2800" kern="0" dirty="0" smtClean="0">
                <a:solidFill>
                  <a:srgbClr val="FF0000"/>
                </a:solidFill>
                <a:cs typeface="Calibri" pitchFamily="34" charset="0"/>
              </a:rPr>
              <a:t>liver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, and the </a:t>
            </a:r>
            <a:r>
              <a:rPr lang="en-GB" sz="2800" kern="0" dirty="0" smtClean="0">
                <a:solidFill>
                  <a:srgbClr val="FF0000"/>
                </a:solidFill>
                <a:cs typeface="Calibri" pitchFamily="34" charset="0"/>
              </a:rPr>
              <a:t>spleen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 become the dominant sites of </a:t>
            </a:r>
            <a:r>
              <a:rPr lang="en-GB" sz="2800" kern="0" dirty="0" err="1" smtClean="0">
                <a:solidFill>
                  <a:prstClr val="black"/>
                </a:solidFill>
                <a:cs typeface="Calibri" pitchFamily="34" charset="0"/>
              </a:rPr>
              <a:t>haemopoiesis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.</a:t>
            </a:r>
          </a:p>
          <a:p>
            <a:pPr marL="457200" lvl="0" indent="-457200" algn="just" defTabSz="9144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From the 6th month, and dominating from the 7th month onwards, the formation of blood cells occurs in </a:t>
            </a:r>
            <a:r>
              <a:rPr lang="en-GB" sz="2800" kern="0" dirty="0" smtClean="0">
                <a:solidFill>
                  <a:srgbClr val="FF0000"/>
                </a:solidFill>
                <a:cs typeface="Calibri" pitchFamily="34" charset="0"/>
              </a:rPr>
              <a:t>bone marrow</a:t>
            </a:r>
            <a:r>
              <a:rPr lang="en-GB" sz="2800" kern="0" dirty="0" smtClean="0">
                <a:solidFill>
                  <a:prstClr val="black"/>
                </a:solidFill>
                <a:cs typeface="Calibri" pitchFamily="34" charset="0"/>
              </a:rPr>
              <a:t>, which is the major site of formation blood cells in normal adult man. </a:t>
            </a:r>
            <a:endParaRPr kumimoji="0" lang="en-GB" sz="2800" b="0" i="0" u="sng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8102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344165"/>
            <a:ext cx="86177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FF0000"/>
                </a:solidFill>
              </a:rPr>
              <a:t>White blood cells:</a:t>
            </a:r>
          </a:p>
          <a:p>
            <a:pPr indent="-457200" algn="just">
              <a:buFont typeface="Arial" pitchFamily="34" charset="0"/>
              <a:buChar char="•"/>
            </a:pPr>
            <a:r>
              <a:rPr lang="en-GB" sz="2800" dirty="0" smtClean="0"/>
              <a:t>The white cells in blood are a cell population in waiting, a reserve pool. When stimulated by </a:t>
            </a:r>
            <a:r>
              <a:rPr lang="en-GB" sz="2800" dirty="0" err="1" smtClean="0"/>
              <a:t>chemotaxins</a:t>
            </a:r>
            <a:r>
              <a:rPr lang="en-GB" sz="2800" dirty="0" smtClean="0"/>
              <a:t> and cytokine signals, they exit into tissue and become part of the inflammatory process. </a:t>
            </a:r>
          </a:p>
          <a:p>
            <a:pPr algn="just"/>
            <a:endParaRPr lang="en-GB" sz="2800" dirty="0" smtClean="0"/>
          </a:p>
          <a:p>
            <a:pPr indent="-457200" algn="just">
              <a:buFont typeface="Arial" pitchFamily="34" charset="0"/>
              <a:buChar char="•"/>
            </a:pPr>
            <a:r>
              <a:rPr lang="en-GB" sz="2800" dirty="0" smtClean="0"/>
              <a:t>Numbers in blood might be expected to fall as a result, but a large number of mature granulocytes sit in waiting, attached to the lining of small vessels. These form a functional reserve, not included in the blood count, but rapidly mobilised by the </a:t>
            </a:r>
            <a:r>
              <a:rPr lang="en-GB" sz="2800" dirty="0" err="1" smtClean="0"/>
              <a:t>chemotaxins</a:t>
            </a:r>
            <a:r>
              <a:rPr lang="en-GB" sz="2800" dirty="0" smtClean="0"/>
              <a:t> and cytokine signals of inflammation.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5089"/>
            <a:ext cx="571500" cy="44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655" y="438745"/>
            <a:ext cx="86177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FF0000"/>
                </a:solidFill>
              </a:rPr>
              <a:t>White blood cells: </a:t>
            </a:r>
            <a:r>
              <a:rPr lang="en-US" sz="1600" i="1" dirty="0" smtClean="0">
                <a:solidFill>
                  <a:srgbClr val="FF0000"/>
                </a:solidFill>
              </a:rPr>
              <a:t>continue…</a:t>
            </a:r>
            <a:endParaRPr lang="en-US" sz="2800" dirty="0" smtClean="0">
              <a:solidFill>
                <a:srgbClr val="FF0000"/>
              </a:solidFill>
            </a:endParaRPr>
          </a:p>
          <a:p>
            <a:pPr indent="-457200" algn="just">
              <a:buFont typeface="Arial" pitchFamily="34" charset="0"/>
              <a:buChar char="•"/>
            </a:pPr>
            <a:r>
              <a:rPr lang="en-GB" sz="2800" dirty="0" smtClean="0"/>
              <a:t>The same chemical signals stimulate movement of mature and almost mature cells in bone marrow into the circulating blood, forming an additional functional reserve. </a:t>
            </a:r>
          </a:p>
          <a:p>
            <a:pPr algn="just">
              <a:buFont typeface="Arial" pitchFamily="34" charset="0"/>
              <a:buChar char="•"/>
            </a:pPr>
            <a:endParaRPr lang="en-GB" sz="2800" dirty="0" smtClean="0"/>
          </a:p>
          <a:p>
            <a:pPr indent="-457200" algn="just">
              <a:buFont typeface="Arial" pitchFamily="34" charset="0"/>
              <a:buChar char="•"/>
            </a:pPr>
            <a:r>
              <a:rPr lang="en-GB" sz="2800" dirty="0" smtClean="0"/>
              <a:t>These signals will also stimulate faster maturation of the existing immature granulocytes in the marrow, which forms yet another reserve, and stimulate increased cell production in marrow from stem cells; this is a slower process.</a:t>
            </a:r>
            <a:endParaRPr kumimoji="0" lang="en-GB" sz="2800" b="0" i="0" u="sng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25" y="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LO: 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3052</TotalTime>
  <Words>1314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Doctor</cp:lastModifiedBy>
  <cp:revision>291</cp:revision>
  <dcterms:created xsi:type="dcterms:W3CDTF">2018-09-07T18:41:02Z</dcterms:created>
  <dcterms:modified xsi:type="dcterms:W3CDTF">2019-11-22T16:17:32Z</dcterms:modified>
</cp:coreProperties>
</file>